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2" r:id="rId4"/>
    <p:sldId id="257" r:id="rId5"/>
    <p:sldId id="268" r:id="rId6"/>
    <p:sldId id="266" r:id="rId7"/>
    <p:sldId id="270" r:id="rId8"/>
    <p:sldId id="273" r:id="rId9"/>
    <p:sldId id="269" r:id="rId10"/>
    <p:sldId id="258" r:id="rId11"/>
    <p:sldId id="267" r:id="rId12"/>
    <p:sldId id="271" r:id="rId13"/>
    <p:sldId id="260" r:id="rId14"/>
    <p:sldId id="263" r:id="rId15"/>
    <p:sldId id="259" r:id="rId16"/>
    <p:sldId id="261" r:id="rId17"/>
    <p:sldId id="262" r:id="rId18"/>
    <p:sldId id="264" r:id="rId19"/>
    <p:sldId id="26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461255-0968-436A-A8CE-5792679F1D08}" v="10" dt="2020-10-08T20:09:15.2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clients.amazonworkspaces.com/Health.html" TargetMode="External"/><Relationship Id="rId2" Type="http://schemas.openxmlformats.org/officeDocument/2006/relationships/hyperlink" Target="http://speedtest.net/" TargetMode="External"/><Relationship Id="rId1" Type="http://schemas.openxmlformats.org/officeDocument/2006/relationships/hyperlink" Target="https://care-godaddy.slack.com/archives/C018CH39T43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clients.amazonworkspaces.com/Health.html" TargetMode="External"/><Relationship Id="rId2" Type="http://schemas.openxmlformats.org/officeDocument/2006/relationships/hyperlink" Target="http://speedtest.net/" TargetMode="External"/><Relationship Id="rId1" Type="http://schemas.openxmlformats.org/officeDocument/2006/relationships/hyperlink" Target="https://care-godaddy.slack.com/archives/C018CH39T43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96E28F-9C91-4E6A-8F65-29ABAE88C95C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E2F3C8A-A9C1-425B-95E8-CC2B216C9E94}">
      <dgm:prSet/>
      <dgm:spPr/>
      <dgm:t>
        <a:bodyPr/>
        <a:lstStyle/>
        <a:p>
          <a:r>
            <a:rPr lang="en-US" dirty="0"/>
            <a:t>Open a thread and @ the agent inside the channel </a:t>
          </a:r>
          <a:r>
            <a:rPr lang="en-US" dirty="0">
              <a:hlinkClick xmlns:r="http://schemas.openxmlformats.org/officeDocument/2006/relationships" r:id="rId1"/>
            </a:rPr>
            <a:t>#</a:t>
          </a:r>
          <a:r>
            <a:rPr lang="en-US" dirty="0" err="1">
              <a:hlinkClick xmlns:r="http://schemas.openxmlformats.org/officeDocument/2006/relationships" r:id="rId1"/>
            </a:rPr>
            <a:t>caretech</a:t>
          </a:r>
          <a:r>
            <a:rPr lang="en-US" dirty="0">
              <a:hlinkClick xmlns:r="http://schemas.openxmlformats.org/officeDocument/2006/relationships" r:id="rId1"/>
            </a:rPr>
            <a:t>-</a:t>
          </a:r>
          <a:r>
            <a:rPr lang="en-US" dirty="0" err="1">
              <a:hlinkClick xmlns:r="http://schemas.openxmlformats.org/officeDocument/2006/relationships" r:id="rId1"/>
            </a:rPr>
            <a:t>hardphone</a:t>
          </a:r>
          <a:r>
            <a:rPr lang="en-US" dirty="0">
              <a:hlinkClick xmlns:r="http://schemas.openxmlformats.org/officeDocument/2006/relationships" r:id="rId1"/>
            </a:rPr>
            <a:t>-support</a:t>
          </a:r>
          <a:r>
            <a:rPr lang="en-US" dirty="0"/>
            <a:t> with a quick description of what's going on</a:t>
          </a:r>
          <a:br>
            <a:rPr lang="en-US" dirty="0"/>
          </a:br>
          <a:r>
            <a:rPr lang="en-US" dirty="0"/>
            <a:t>Then have the agent follow the 3 steps below</a:t>
          </a:r>
        </a:p>
      </dgm:t>
    </dgm:pt>
    <dgm:pt modelId="{46A02520-CD74-442B-9C55-CF56DCFCAC14}" type="parTrans" cxnId="{197C638E-061B-4FC4-B588-6C98C39D41C9}">
      <dgm:prSet/>
      <dgm:spPr/>
      <dgm:t>
        <a:bodyPr/>
        <a:lstStyle/>
        <a:p>
          <a:endParaRPr lang="en-US"/>
        </a:p>
      </dgm:t>
    </dgm:pt>
    <dgm:pt modelId="{025F6CA2-218F-47C1-BFD7-2444825E7634}" type="sibTrans" cxnId="{197C638E-061B-4FC4-B588-6C98C39D41C9}">
      <dgm:prSet/>
      <dgm:spPr/>
      <dgm:t>
        <a:bodyPr/>
        <a:lstStyle/>
        <a:p>
          <a:endParaRPr lang="en-US"/>
        </a:p>
      </dgm:t>
    </dgm:pt>
    <dgm:pt modelId="{ECDBD593-C25B-4E7E-87F8-50EF09EE3643}">
      <dgm:prSet/>
      <dgm:spPr/>
      <dgm:t>
        <a:bodyPr/>
        <a:lstStyle/>
        <a:p>
          <a:r>
            <a:rPr lang="en-US"/>
            <a:t>Open your task manager, sort by CPU usage where highest is at top and take a screenshot then post it as a reply in your support thread</a:t>
          </a:r>
        </a:p>
      </dgm:t>
    </dgm:pt>
    <dgm:pt modelId="{219B4DA9-AA78-4853-A404-C5EFCF10624C}" type="parTrans" cxnId="{D9CE7073-53A5-4F21-967F-02B48F6EE477}">
      <dgm:prSet/>
      <dgm:spPr/>
      <dgm:t>
        <a:bodyPr/>
        <a:lstStyle/>
        <a:p>
          <a:endParaRPr lang="en-US"/>
        </a:p>
      </dgm:t>
    </dgm:pt>
    <dgm:pt modelId="{C3AB6779-B405-478C-B838-058D34D66431}" type="sibTrans" cxnId="{D9CE7073-53A5-4F21-967F-02B48F6EE477}">
      <dgm:prSet/>
      <dgm:spPr/>
      <dgm:t>
        <a:bodyPr/>
        <a:lstStyle/>
        <a:p>
          <a:endParaRPr lang="en-US"/>
        </a:p>
      </dgm:t>
    </dgm:pt>
    <dgm:pt modelId="{5282BBB2-F9E9-4605-BB0C-48B634259BA6}">
      <dgm:prSet/>
      <dgm:spPr/>
      <dgm:t>
        <a:bodyPr/>
        <a:lstStyle/>
        <a:p>
          <a:r>
            <a:rPr lang="en-US"/>
            <a:t>Go to </a:t>
          </a:r>
          <a:r>
            <a:rPr lang="en-US">
              <a:hlinkClick xmlns:r="http://schemas.openxmlformats.org/officeDocument/2006/relationships" r:id="rId2"/>
            </a:rPr>
            <a:t>speedtest.net</a:t>
          </a:r>
          <a:r>
            <a:rPr lang="en-US"/>
            <a:t> and post a screenshot of your results as a reply in your support thread</a:t>
          </a:r>
        </a:p>
      </dgm:t>
    </dgm:pt>
    <dgm:pt modelId="{387A180C-DD44-4B3A-BA29-631F69AFBC61}" type="parTrans" cxnId="{CB28CE38-F064-4DAD-9BDA-9D30A621E5CD}">
      <dgm:prSet/>
      <dgm:spPr/>
      <dgm:t>
        <a:bodyPr/>
        <a:lstStyle/>
        <a:p>
          <a:endParaRPr lang="en-US"/>
        </a:p>
      </dgm:t>
    </dgm:pt>
    <dgm:pt modelId="{2DDC3875-93C2-48BE-AFE0-F4B9DE838A9A}" type="sibTrans" cxnId="{CB28CE38-F064-4DAD-9BDA-9D30A621E5CD}">
      <dgm:prSet/>
      <dgm:spPr/>
      <dgm:t>
        <a:bodyPr/>
        <a:lstStyle/>
        <a:p>
          <a:endParaRPr lang="en-US"/>
        </a:p>
      </dgm:t>
    </dgm:pt>
    <dgm:pt modelId="{48F4FA6E-37E8-4F31-B05C-18559A4F5726}">
      <dgm:prSet/>
      <dgm:spPr/>
      <dgm:t>
        <a:bodyPr/>
        <a:lstStyle/>
        <a:p>
          <a:r>
            <a:rPr lang="en-US"/>
            <a:t>From a different device ON YOUR NETWORK please go to </a:t>
          </a:r>
          <a:r>
            <a:rPr lang="en-US">
              <a:hlinkClick xmlns:r="http://schemas.openxmlformats.org/officeDocument/2006/relationships" r:id="rId3"/>
            </a:rPr>
            <a:t>https://clients.amazonworkspaces.com/Health.html</a:t>
          </a:r>
          <a:r>
            <a:rPr lang="en-US"/>
            <a:t> and post a screenshot of the results as a reply in your support thread</a:t>
          </a:r>
        </a:p>
      </dgm:t>
    </dgm:pt>
    <dgm:pt modelId="{E4B83F7D-3F23-4397-8F70-5380F0832E42}" type="parTrans" cxnId="{6CCE7AE6-C966-499E-AFB0-29FDFFBEF14B}">
      <dgm:prSet/>
      <dgm:spPr/>
      <dgm:t>
        <a:bodyPr/>
        <a:lstStyle/>
        <a:p>
          <a:endParaRPr lang="en-US"/>
        </a:p>
      </dgm:t>
    </dgm:pt>
    <dgm:pt modelId="{7974D473-5DFC-4D60-A611-823E4D712A9D}" type="sibTrans" cxnId="{6CCE7AE6-C966-499E-AFB0-29FDFFBEF14B}">
      <dgm:prSet/>
      <dgm:spPr/>
      <dgm:t>
        <a:bodyPr/>
        <a:lstStyle/>
        <a:p>
          <a:endParaRPr lang="en-US"/>
        </a:p>
      </dgm:t>
    </dgm:pt>
    <dgm:pt modelId="{DADD85D0-5EFD-4F5F-8429-F72ECDADBA1C}">
      <dgm:prSet/>
      <dgm:spPr/>
      <dgm:t>
        <a:bodyPr/>
        <a:lstStyle/>
        <a:p>
          <a:r>
            <a:rPr lang="en-US"/>
            <a:t>Once all 3 are posted as a reply to their thread do a @ for Jason McPeek &amp; Stephen Hastings and they will receive support</a:t>
          </a:r>
        </a:p>
      </dgm:t>
    </dgm:pt>
    <dgm:pt modelId="{172351FF-3C6B-4A31-9D57-DE89E4416B28}" type="parTrans" cxnId="{9C8448D7-05A8-4847-9548-B52B12EEF64C}">
      <dgm:prSet/>
      <dgm:spPr/>
      <dgm:t>
        <a:bodyPr/>
        <a:lstStyle/>
        <a:p>
          <a:endParaRPr lang="en-US"/>
        </a:p>
      </dgm:t>
    </dgm:pt>
    <dgm:pt modelId="{C4A9AE5F-28B0-4409-8927-F4094ED3E3A6}" type="sibTrans" cxnId="{9C8448D7-05A8-4847-9548-B52B12EEF64C}">
      <dgm:prSet/>
      <dgm:spPr/>
      <dgm:t>
        <a:bodyPr/>
        <a:lstStyle/>
        <a:p>
          <a:endParaRPr lang="en-US"/>
        </a:p>
      </dgm:t>
    </dgm:pt>
    <dgm:pt modelId="{D65F4D8A-BE30-47A3-B909-496E57020D97}" type="pres">
      <dgm:prSet presAssocID="{AE96E28F-9C91-4E6A-8F65-29ABAE88C95C}" presName="Name0" presStyleCnt="0">
        <dgm:presLayoutVars>
          <dgm:dir/>
          <dgm:resizeHandles val="exact"/>
        </dgm:presLayoutVars>
      </dgm:prSet>
      <dgm:spPr/>
    </dgm:pt>
    <dgm:pt modelId="{C095A9ED-F61F-44B4-B566-60C9AFF1D816}" type="pres">
      <dgm:prSet presAssocID="{BE2F3C8A-A9C1-425B-95E8-CC2B216C9E94}" presName="node" presStyleLbl="node1" presStyleIdx="0" presStyleCnt="5">
        <dgm:presLayoutVars>
          <dgm:bulletEnabled val="1"/>
        </dgm:presLayoutVars>
      </dgm:prSet>
      <dgm:spPr/>
    </dgm:pt>
    <dgm:pt modelId="{7153CCF8-4E37-4DF7-9973-672D43AA9936}" type="pres">
      <dgm:prSet presAssocID="{025F6CA2-218F-47C1-BFD7-2444825E7634}" presName="sibTrans" presStyleLbl="sibTrans1D1" presStyleIdx="0" presStyleCnt="4"/>
      <dgm:spPr/>
    </dgm:pt>
    <dgm:pt modelId="{65A800CA-BFB1-4EFA-A1DD-EEF91484BFC5}" type="pres">
      <dgm:prSet presAssocID="{025F6CA2-218F-47C1-BFD7-2444825E7634}" presName="connectorText" presStyleLbl="sibTrans1D1" presStyleIdx="0" presStyleCnt="4"/>
      <dgm:spPr/>
    </dgm:pt>
    <dgm:pt modelId="{0507D543-EEFA-442D-9DC8-5F19AF92DE2C}" type="pres">
      <dgm:prSet presAssocID="{ECDBD593-C25B-4E7E-87F8-50EF09EE3643}" presName="node" presStyleLbl="node1" presStyleIdx="1" presStyleCnt="5">
        <dgm:presLayoutVars>
          <dgm:bulletEnabled val="1"/>
        </dgm:presLayoutVars>
      </dgm:prSet>
      <dgm:spPr/>
    </dgm:pt>
    <dgm:pt modelId="{E33C99B3-052B-4121-8C0D-1A010E6A2BF2}" type="pres">
      <dgm:prSet presAssocID="{C3AB6779-B405-478C-B838-058D34D66431}" presName="sibTrans" presStyleLbl="sibTrans1D1" presStyleIdx="1" presStyleCnt="4"/>
      <dgm:spPr/>
    </dgm:pt>
    <dgm:pt modelId="{59B9E893-075C-4853-BC35-951E7D0A37DD}" type="pres">
      <dgm:prSet presAssocID="{C3AB6779-B405-478C-B838-058D34D66431}" presName="connectorText" presStyleLbl="sibTrans1D1" presStyleIdx="1" presStyleCnt="4"/>
      <dgm:spPr/>
    </dgm:pt>
    <dgm:pt modelId="{E60EE913-A8E7-452D-9414-045F3E4A4F51}" type="pres">
      <dgm:prSet presAssocID="{5282BBB2-F9E9-4605-BB0C-48B634259BA6}" presName="node" presStyleLbl="node1" presStyleIdx="2" presStyleCnt="5">
        <dgm:presLayoutVars>
          <dgm:bulletEnabled val="1"/>
        </dgm:presLayoutVars>
      </dgm:prSet>
      <dgm:spPr/>
    </dgm:pt>
    <dgm:pt modelId="{7640F3CD-59D5-454E-BDAE-F933E6F1E666}" type="pres">
      <dgm:prSet presAssocID="{2DDC3875-93C2-48BE-AFE0-F4B9DE838A9A}" presName="sibTrans" presStyleLbl="sibTrans1D1" presStyleIdx="2" presStyleCnt="4"/>
      <dgm:spPr/>
    </dgm:pt>
    <dgm:pt modelId="{24F8C38E-4132-4315-8815-2D98733D2911}" type="pres">
      <dgm:prSet presAssocID="{2DDC3875-93C2-48BE-AFE0-F4B9DE838A9A}" presName="connectorText" presStyleLbl="sibTrans1D1" presStyleIdx="2" presStyleCnt="4"/>
      <dgm:spPr/>
    </dgm:pt>
    <dgm:pt modelId="{C5EDC176-F546-4318-B28A-67E38B068794}" type="pres">
      <dgm:prSet presAssocID="{48F4FA6E-37E8-4F31-B05C-18559A4F5726}" presName="node" presStyleLbl="node1" presStyleIdx="3" presStyleCnt="5">
        <dgm:presLayoutVars>
          <dgm:bulletEnabled val="1"/>
        </dgm:presLayoutVars>
      </dgm:prSet>
      <dgm:spPr/>
    </dgm:pt>
    <dgm:pt modelId="{19CB538D-112B-47DF-B013-FE8216C0EEF8}" type="pres">
      <dgm:prSet presAssocID="{7974D473-5DFC-4D60-A611-823E4D712A9D}" presName="sibTrans" presStyleLbl="sibTrans1D1" presStyleIdx="3" presStyleCnt="4"/>
      <dgm:spPr/>
    </dgm:pt>
    <dgm:pt modelId="{284A8A8D-6584-46CA-A16B-5A69B0AE223F}" type="pres">
      <dgm:prSet presAssocID="{7974D473-5DFC-4D60-A611-823E4D712A9D}" presName="connectorText" presStyleLbl="sibTrans1D1" presStyleIdx="3" presStyleCnt="4"/>
      <dgm:spPr/>
    </dgm:pt>
    <dgm:pt modelId="{FA667FB8-AF33-4185-B09A-51075C74F7CB}" type="pres">
      <dgm:prSet presAssocID="{DADD85D0-5EFD-4F5F-8429-F72ECDADBA1C}" presName="node" presStyleLbl="node1" presStyleIdx="4" presStyleCnt="5">
        <dgm:presLayoutVars>
          <dgm:bulletEnabled val="1"/>
        </dgm:presLayoutVars>
      </dgm:prSet>
      <dgm:spPr/>
    </dgm:pt>
  </dgm:ptLst>
  <dgm:cxnLst>
    <dgm:cxn modelId="{9B1E4824-86C4-4B6C-B760-09B2733ADC4B}" type="presOf" srcId="{5282BBB2-F9E9-4605-BB0C-48B634259BA6}" destId="{E60EE913-A8E7-452D-9414-045F3E4A4F51}" srcOrd="0" destOrd="0" presId="urn:microsoft.com/office/officeart/2016/7/layout/RepeatingBendingProcessNew"/>
    <dgm:cxn modelId="{4826A037-5351-4317-8404-D0D86E2873E8}" type="presOf" srcId="{C3AB6779-B405-478C-B838-058D34D66431}" destId="{E33C99B3-052B-4121-8C0D-1A010E6A2BF2}" srcOrd="0" destOrd="0" presId="urn:microsoft.com/office/officeart/2016/7/layout/RepeatingBendingProcessNew"/>
    <dgm:cxn modelId="{CB28CE38-F064-4DAD-9BDA-9D30A621E5CD}" srcId="{AE96E28F-9C91-4E6A-8F65-29ABAE88C95C}" destId="{5282BBB2-F9E9-4605-BB0C-48B634259BA6}" srcOrd="2" destOrd="0" parTransId="{387A180C-DD44-4B3A-BA29-631F69AFBC61}" sibTransId="{2DDC3875-93C2-48BE-AFE0-F4B9DE838A9A}"/>
    <dgm:cxn modelId="{3EB09265-FEF0-4A2A-8409-5113CC2E9B45}" type="presOf" srcId="{BE2F3C8A-A9C1-425B-95E8-CC2B216C9E94}" destId="{C095A9ED-F61F-44B4-B566-60C9AFF1D816}" srcOrd="0" destOrd="0" presId="urn:microsoft.com/office/officeart/2016/7/layout/RepeatingBendingProcessNew"/>
    <dgm:cxn modelId="{5C49266B-EC3B-4CAB-91E2-134728D0D06A}" type="presOf" srcId="{2DDC3875-93C2-48BE-AFE0-F4B9DE838A9A}" destId="{7640F3CD-59D5-454E-BDAE-F933E6F1E666}" srcOrd="0" destOrd="0" presId="urn:microsoft.com/office/officeart/2016/7/layout/RepeatingBendingProcessNew"/>
    <dgm:cxn modelId="{D9CE7073-53A5-4F21-967F-02B48F6EE477}" srcId="{AE96E28F-9C91-4E6A-8F65-29ABAE88C95C}" destId="{ECDBD593-C25B-4E7E-87F8-50EF09EE3643}" srcOrd="1" destOrd="0" parTransId="{219B4DA9-AA78-4853-A404-C5EFCF10624C}" sibTransId="{C3AB6779-B405-478C-B838-058D34D66431}"/>
    <dgm:cxn modelId="{0B8F9081-645B-4322-8014-928BCB94DDED}" type="presOf" srcId="{7974D473-5DFC-4D60-A611-823E4D712A9D}" destId="{19CB538D-112B-47DF-B013-FE8216C0EEF8}" srcOrd="0" destOrd="0" presId="urn:microsoft.com/office/officeart/2016/7/layout/RepeatingBendingProcessNew"/>
    <dgm:cxn modelId="{197C638E-061B-4FC4-B588-6C98C39D41C9}" srcId="{AE96E28F-9C91-4E6A-8F65-29ABAE88C95C}" destId="{BE2F3C8A-A9C1-425B-95E8-CC2B216C9E94}" srcOrd="0" destOrd="0" parTransId="{46A02520-CD74-442B-9C55-CF56DCFCAC14}" sibTransId="{025F6CA2-218F-47C1-BFD7-2444825E7634}"/>
    <dgm:cxn modelId="{566DAB9F-A35E-47CD-A6D3-ABA738629E19}" type="presOf" srcId="{ECDBD593-C25B-4E7E-87F8-50EF09EE3643}" destId="{0507D543-EEFA-442D-9DC8-5F19AF92DE2C}" srcOrd="0" destOrd="0" presId="urn:microsoft.com/office/officeart/2016/7/layout/RepeatingBendingProcessNew"/>
    <dgm:cxn modelId="{D346CCA2-58DA-4DF7-B99A-E9ACBB2BF491}" type="presOf" srcId="{025F6CA2-218F-47C1-BFD7-2444825E7634}" destId="{7153CCF8-4E37-4DF7-9973-672D43AA9936}" srcOrd="0" destOrd="0" presId="urn:microsoft.com/office/officeart/2016/7/layout/RepeatingBendingProcessNew"/>
    <dgm:cxn modelId="{796815A9-C3E7-4E11-858B-A15118B0C96D}" type="presOf" srcId="{48F4FA6E-37E8-4F31-B05C-18559A4F5726}" destId="{C5EDC176-F546-4318-B28A-67E38B068794}" srcOrd="0" destOrd="0" presId="urn:microsoft.com/office/officeart/2016/7/layout/RepeatingBendingProcessNew"/>
    <dgm:cxn modelId="{36BA97B9-2FDE-4C2C-B74B-6C872324B465}" type="presOf" srcId="{7974D473-5DFC-4D60-A611-823E4D712A9D}" destId="{284A8A8D-6584-46CA-A16B-5A69B0AE223F}" srcOrd="1" destOrd="0" presId="urn:microsoft.com/office/officeart/2016/7/layout/RepeatingBendingProcessNew"/>
    <dgm:cxn modelId="{E2643BC5-E0C4-4050-99EB-1A357C0072E6}" type="presOf" srcId="{C3AB6779-B405-478C-B838-058D34D66431}" destId="{59B9E893-075C-4853-BC35-951E7D0A37DD}" srcOrd="1" destOrd="0" presId="urn:microsoft.com/office/officeart/2016/7/layout/RepeatingBendingProcessNew"/>
    <dgm:cxn modelId="{9C8448D7-05A8-4847-9548-B52B12EEF64C}" srcId="{AE96E28F-9C91-4E6A-8F65-29ABAE88C95C}" destId="{DADD85D0-5EFD-4F5F-8429-F72ECDADBA1C}" srcOrd="4" destOrd="0" parTransId="{172351FF-3C6B-4A31-9D57-DE89E4416B28}" sibTransId="{C4A9AE5F-28B0-4409-8927-F4094ED3E3A6}"/>
    <dgm:cxn modelId="{77022BE6-BC65-4277-9BF3-7904F08FF507}" type="presOf" srcId="{2DDC3875-93C2-48BE-AFE0-F4B9DE838A9A}" destId="{24F8C38E-4132-4315-8815-2D98733D2911}" srcOrd="1" destOrd="0" presId="urn:microsoft.com/office/officeart/2016/7/layout/RepeatingBendingProcessNew"/>
    <dgm:cxn modelId="{6CCE7AE6-C966-499E-AFB0-29FDFFBEF14B}" srcId="{AE96E28F-9C91-4E6A-8F65-29ABAE88C95C}" destId="{48F4FA6E-37E8-4F31-B05C-18559A4F5726}" srcOrd="3" destOrd="0" parTransId="{E4B83F7D-3F23-4397-8F70-5380F0832E42}" sibTransId="{7974D473-5DFC-4D60-A611-823E4D712A9D}"/>
    <dgm:cxn modelId="{176375EB-D38D-437D-8022-24E9B75455C5}" type="presOf" srcId="{025F6CA2-218F-47C1-BFD7-2444825E7634}" destId="{65A800CA-BFB1-4EFA-A1DD-EEF91484BFC5}" srcOrd="1" destOrd="0" presId="urn:microsoft.com/office/officeart/2016/7/layout/RepeatingBendingProcessNew"/>
    <dgm:cxn modelId="{540E7BF0-C340-48E7-A2F6-62209BFFAD54}" type="presOf" srcId="{AE96E28F-9C91-4E6A-8F65-29ABAE88C95C}" destId="{D65F4D8A-BE30-47A3-B909-496E57020D97}" srcOrd="0" destOrd="0" presId="urn:microsoft.com/office/officeart/2016/7/layout/RepeatingBendingProcessNew"/>
    <dgm:cxn modelId="{D6212FF4-F61A-4BC2-B003-7599193D18B5}" type="presOf" srcId="{DADD85D0-5EFD-4F5F-8429-F72ECDADBA1C}" destId="{FA667FB8-AF33-4185-B09A-51075C74F7CB}" srcOrd="0" destOrd="0" presId="urn:microsoft.com/office/officeart/2016/7/layout/RepeatingBendingProcessNew"/>
    <dgm:cxn modelId="{CC5D0F6D-F30F-4EEA-8748-604B137FCDA2}" type="presParOf" srcId="{D65F4D8A-BE30-47A3-B909-496E57020D97}" destId="{C095A9ED-F61F-44B4-B566-60C9AFF1D816}" srcOrd="0" destOrd="0" presId="urn:microsoft.com/office/officeart/2016/7/layout/RepeatingBendingProcessNew"/>
    <dgm:cxn modelId="{5CF945DB-8299-4F96-89C9-3B6F87749A13}" type="presParOf" srcId="{D65F4D8A-BE30-47A3-B909-496E57020D97}" destId="{7153CCF8-4E37-4DF7-9973-672D43AA9936}" srcOrd="1" destOrd="0" presId="urn:microsoft.com/office/officeart/2016/7/layout/RepeatingBendingProcessNew"/>
    <dgm:cxn modelId="{2CB7ACFB-8C18-4061-97A4-A00C4A609D81}" type="presParOf" srcId="{7153CCF8-4E37-4DF7-9973-672D43AA9936}" destId="{65A800CA-BFB1-4EFA-A1DD-EEF91484BFC5}" srcOrd="0" destOrd="0" presId="urn:microsoft.com/office/officeart/2016/7/layout/RepeatingBendingProcessNew"/>
    <dgm:cxn modelId="{70075F1B-7D78-44F8-BD78-F7E490D9AD5B}" type="presParOf" srcId="{D65F4D8A-BE30-47A3-B909-496E57020D97}" destId="{0507D543-EEFA-442D-9DC8-5F19AF92DE2C}" srcOrd="2" destOrd="0" presId="urn:microsoft.com/office/officeart/2016/7/layout/RepeatingBendingProcessNew"/>
    <dgm:cxn modelId="{EBCF5E17-C0E8-455E-BD15-C911861688E0}" type="presParOf" srcId="{D65F4D8A-BE30-47A3-B909-496E57020D97}" destId="{E33C99B3-052B-4121-8C0D-1A010E6A2BF2}" srcOrd="3" destOrd="0" presId="urn:microsoft.com/office/officeart/2016/7/layout/RepeatingBendingProcessNew"/>
    <dgm:cxn modelId="{A4674FDF-4D74-4E3C-A0F6-825E86ED2722}" type="presParOf" srcId="{E33C99B3-052B-4121-8C0D-1A010E6A2BF2}" destId="{59B9E893-075C-4853-BC35-951E7D0A37DD}" srcOrd="0" destOrd="0" presId="urn:microsoft.com/office/officeart/2016/7/layout/RepeatingBendingProcessNew"/>
    <dgm:cxn modelId="{7446C807-5EB7-44B1-B832-E33426F874F7}" type="presParOf" srcId="{D65F4D8A-BE30-47A3-B909-496E57020D97}" destId="{E60EE913-A8E7-452D-9414-045F3E4A4F51}" srcOrd="4" destOrd="0" presId="urn:microsoft.com/office/officeart/2016/7/layout/RepeatingBendingProcessNew"/>
    <dgm:cxn modelId="{782EA5F4-488F-47B6-9F1F-762D148FD8E2}" type="presParOf" srcId="{D65F4D8A-BE30-47A3-B909-496E57020D97}" destId="{7640F3CD-59D5-454E-BDAE-F933E6F1E666}" srcOrd="5" destOrd="0" presId="urn:microsoft.com/office/officeart/2016/7/layout/RepeatingBendingProcessNew"/>
    <dgm:cxn modelId="{898C25D5-9849-4D9F-94DC-EC14468396A9}" type="presParOf" srcId="{7640F3CD-59D5-454E-BDAE-F933E6F1E666}" destId="{24F8C38E-4132-4315-8815-2D98733D2911}" srcOrd="0" destOrd="0" presId="urn:microsoft.com/office/officeart/2016/7/layout/RepeatingBendingProcessNew"/>
    <dgm:cxn modelId="{1C6E85A1-2696-44F6-9A8C-EDDE43462216}" type="presParOf" srcId="{D65F4D8A-BE30-47A3-B909-496E57020D97}" destId="{C5EDC176-F546-4318-B28A-67E38B068794}" srcOrd="6" destOrd="0" presId="urn:microsoft.com/office/officeart/2016/7/layout/RepeatingBendingProcessNew"/>
    <dgm:cxn modelId="{DAED29A9-B9A4-40E6-9D2D-45FE09739FDE}" type="presParOf" srcId="{D65F4D8A-BE30-47A3-B909-496E57020D97}" destId="{19CB538D-112B-47DF-B013-FE8216C0EEF8}" srcOrd="7" destOrd="0" presId="urn:microsoft.com/office/officeart/2016/7/layout/RepeatingBendingProcessNew"/>
    <dgm:cxn modelId="{BB765BD8-BF95-433C-848C-8EECF7C3DB79}" type="presParOf" srcId="{19CB538D-112B-47DF-B013-FE8216C0EEF8}" destId="{284A8A8D-6584-46CA-A16B-5A69B0AE223F}" srcOrd="0" destOrd="0" presId="urn:microsoft.com/office/officeart/2016/7/layout/RepeatingBendingProcessNew"/>
    <dgm:cxn modelId="{DAFE2BBB-10AC-45B6-9820-1C7D6D041EB2}" type="presParOf" srcId="{D65F4D8A-BE30-47A3-B909-496E57020D97}" destId="{FA667FB8-AF33-4185-B09A-51075C74F7CB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53CCF8-4E37-4DF7-9973-672D43AA9936}">
      <dsp:nvSpPr>
        <dsp:cNvPr id="0" name=""/>
        <dsp:cNvSpPr/>
      </dsp:nvSpPr>
      <dsp:spPr>
        <a:xfrm>
          <a:off x="3461540" y="612453"/>
          <a:ext cx="4723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2356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85144" y="655656"/>
        <a:ext cx="25147" cy="5034"/>
      </dsp:txXfrm>
    </dsp:sp>
    <dsp:sp modelId="{C095A9ED-F61F-44B4-B566-60C9AFF1D816}">
      <dsp:nvSpPr>
        <dsp:cNvPr id="0" name=""/>
        <dsp:cNvSpPr/>
      </dsp:nvSpPr>
      <dsp:spPr>
        <a:xfrm>
          <a:off x="1276573" y="2143"/>
          <a:ext cx="2186766" cy="131206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153" tIns="112476" rIns="107153" bIns="112476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Open a thread and @ the agent inside the channel </a:t>
          </a:r>
          <a:r>
            <a:rPr lang="en-US" sz="1200" kern="1200" dirty="0">
              <a:hlinkClick xmlns:r="http://schemas.openxmlformats.org/officeDocument/2006/relationships" r:id="rId1"/>
            </a:rPr>
            <a:t>#</a:t>
          </a:r>
          <a:r>
            <a:rPr lang="en-US" sz="1200" kern="1200" dirty="0" err="1">
              <a:hlinkClick xmlns:r="http://schemas.openxmlformats.org/officeDocument/2006/relationships" r:id="rId1"/>
            </a:rPr>
            <a:t>caretech</a:t>
          </a:r>
          <a:r>
            <a:rPr lang="en-US" sz="1200" kern="1200" dirty="0">
              <a:hlinkClick xmlns:r="http://schemas.openxmlformats.org/officeDocument/2006/relationships" r:id="rId1"/>
            </a:rPr>
            <a:t>-</a:t>
          </a:r>
          <a:r>
            <a:rPr lang="en-US" sz="1200" kern="1200" dirty="0" err="1">
              <a:hlinkClick xmlns:r="http://schemas.openxmlformats.org/officeDocument/2006/relationships" r:id="rId1"/>
            </a:rPr>
            <a:t>hardphone</a:t>
          </a:r>
          <a:r>
            <a:rPr lang="en-US" sz="1200" kern="1200" dirty="0">
              <a:hlinkClick xmlns:r="http://schemas.openxmlformats.org/officeDocument/2006/relationships" r:id="rId1"/>
            </a:rPr>
            <a:t>-support</a:t>
          </a:r>
          <a:r>
            <a:rPr lang="en-US" sz="1200" kern="1200" dirty="0"/>
            <a:t> with a quick description of what's going on</a:t>
          </a:r>
          <a:br>
            <a:rPr lang="en-US" sz="1200" kern="1200" dirty="0"/>
          </a:br>
          <a:r>
            <a:rPr lang="en-US" sz="1200" kern="1200" dirty="0"/>
            <a:t>Then have the agent follow the 3 steps below</a:t>
          </a:r>
        </a:p>
      </dsp:txBody>
      <dsp:txXfrm>
        <a:off x="1276573" y="2143"/>
        <a:ext cx="2186766" cy="1312060"/>
      </dsp:txXfrm>
    </dsp:sp>
    <dsp:sp modelId="{E33C99B3-052B-4121-8C0D-1A010E6A2BF2}">
      <dsp:nvSpPr>
        <dsp:cNvPr id="0" name=""/>
        <dsp:cNvSpPr/>
      </dsp:nvSpPr>
      <dsp:spPr>
        <a:xfrm>
          <a:off x="6151263" y="612453"/>
          <a:ext cx="4723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2356" y="45720"/>
              </a:lnTo>
            </a:path>
          </a:pathLst>
        </a:custGeom>
        <a:noFill/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374867" y="655656"/>
        <a:ext cx="25147" cy="5034"/>
      </dsp:txXfrm>
    </dsp:sp>
    <dsp:sp modelId="{0507D543-EEFA-442D-9DC8-5F19AF92DE2C}">
      <dsp:nvSpPr>
        <dsp:cNvPr id="0" name=""/>
        <dsp:cNvSpPr/>
      </dsp:nvSpPr>
      <dsp:spPr>
        <a:xfrm>
          <a:off x="3966296" y="2143"/>
          <a:ext cx="2186766" cy="1312060"/>
        </a:xfrm>
        <a:prstGeom prst="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153" tIns="112476" rIns="107153" bIns="112476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Open your task manager, sort by CPU usage where highest is at top and take a screenshot then post it as a reply in your support thread</a:t>
          </a:r>
        </a:p>
      </dsp:txBody>
      <dsp:txXfrm>
        <a:off x="3966296" y="2143"/>
        <a:ext cx="2186766" cy="1312060"/>
      </dsp:txXfrm>
    </dsp:sp>
    <dsp:sp modelId="{7640F3CD-59D5-454E-BDAE-F933E6F1E666}">
      <dsp:nvSpPr>
        <dsp:cNvPr id="0" name=""/>
        <dsp:cNvSpPr/>
      </dsp:nvSpPr>
      <dsp:spPr>
        <a:xfrm>
          <a:off x="2369956" y="1312403"/>
          <a:ext cx="5379446" cy="472356"/>
        </a:xfrm>
        <a:custGeom>
          <a:avLst/>
          <a:gdLst/>
          <a:ahLst/>
          <a:cxnLst/>
          <a:rect l="0" t="0" r="0" b="0"/>
          <a:pathLst>
            <a:path>
              <a:moveTo>
                <a:pt x="5379446" y="0"/>
              </a:moveTo>
              <a:lnTo>
                <a:pt x="5379446" y="253278"/>
              </a:lnTo>
              <a:lnTo>
                <a:pt x="0" y="253278"/>
              </a:lnTo>
              <a:lnTo>
                <a:pt x="0" y="472356"/>
              </a:lnTo>
            </a:path>
          </a:pathLst>
        </a:custGeom>
        <a:noFill/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924607" y="1546064"/>
        <a:ext cx="270145" cy="5034"/>
      </dsp:txXfrm>
    </dsp:sp>
    <dsp:sp modelId="{E60EE913-A8E7-452D-9414-045F3E4A4F51}">
      <dsp:nvSpPr>
        <dsp:cNvPr id="0" name=""/>
        <dsp:cNvSpPr/>
      </dsp:nvSpPr>
      <dsp:spPr>
        <a:xfrm>
          <a:off x="6656019" y="2143"/>
          <a:ext cx="2186766" cy="1312060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153" tIns="112476" rIns="107153" bIns="112476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Go to </a:t>
          </a:r>
          <a:r>
            <a:rPr lang="en-US" sz="1200" kern="1200">
              <a:hlinkClick xmlns:r="http://schemas.openxmlformats.org/officeDocument/2006/relationships" r:id="rId2"/>
            </a:rPr>
            <a:t>speedtest.net</a:t>
          </a:r>
          <a:r>
            <a:rPr lang="en-US" sz="1200" kern="1200"/>
            <a:t> and post a screenshot of your results as a reply in your support thread</a:t>
          </a:r>
        </a:p>
      </dsp:txBody>
      <dsp:txXfrm>
        <a:off x="6656019" y="2143"/>
        <a:ext cx="2186766" cy="1312060"/>
      </dsp:txXfrm>
    </dsp:sp>
    <dsp:sp modelId="{19CB538D-112B-47DF-B013-FE8216C0EEF8}">
      <dsp:nvSpPr>
        <dsp:cNvPr id="0" name=""/>
        <dsp:cNvSpPr/>
      </dsp:nvSpPr>
      <dsp:spPr>
        <a:xfrm>
          <a:off x="3461540" y="2427470"/>
          <a:ext cx="4723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2356" y="45720"/>
              </a:lnTo>
            </a:path>
          </a:pathLst>
        </a:cu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85144" y="2470673"/>
        <a:ext cx="25147" cy="5034"/>
      </dsp:txXfrm>
    </dsp:sp>
    <dsp:sp modelId="{C5EDC176-F546-4318-B28A-67E38B068794}">
      <dsp:nvSpPr>
        <dsp:cNvPr id="0" name=""/>
        <dsp:cNvSpPr/>
      </dsp:nvSpPr>
      <dsp:spPr>
        <a:xfrm>
          <a:off x="1276573" y="1817160"/>
          <a:ext cx="2186766" cy="1312060"/>
        </a:xfrm>
        <a:prstGeom prst="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153" tIns="112476" rIns="107153" bIns="112476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From a different device ON YOUR NETWORK please go to </a:t>
          </a:r>
          <a:r>
            <a:rPr lang="en-US" sz="1200" kern="1200">
              <a:hlinkClick xmlns:r="http://schemas.openxmlformats.org/officeDocument/2006/relationships" r:id="rId3"/>
            </a:rPr>
            <a:t>https://clients.amazonworkspaces.com/Health.html</a:t>
          </a:r>
          <a:r>
            <a:rPr lang="en-US" sz="1200" kern="1200"/>
            <a:t> and post a screenshot of the results as a reply in your support thread</a:t>
          </a:r>
        </a:p>
      </dsp:txBody>
      <dsp:txXfrm>
        <a:off x="1276573" y="1817160"/>
        <a:ext cx="2186766" cy="1312060"/>
      </dsp:txXfrm>
    </dsp:sp>
    <dsp:sp modelId="{FA667FB8-AF33-4185-B09A-51075C74F7CB}">
      <dsp:nvSpPr>
        <dsp:cNvPr id="0" name=""/>
        <dsp:cNvSpPr/>
      </dsp:nvSpPr>
      <dsp:spPr>
        <a:xfrm>
          <a:off x="3966296" y="1817160"/>
          <a:ext cx="2186766" cy="1312060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153" tIns="112476" rIns="107153" bIns="112476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Once all 3 are posted as a reply to their thread do a @ for Jason McPeek &amp; Stephen Hastings and they will receive support</a:t>
          </a:r>
        </a:p>
      </dsp:txBody>
      <dsp:txXfrm>
        <a:off x="3966296" y="1817160"/>
        <a:ext cx="2186766" cy="13120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5C408-3BB2-4BEC-B10F-2C111C4A5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34ED39-5931-4D3E-849C-E27D84A18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B1057-F522-4A61-8F78-A1EB651E1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F6FDF-88C9-4BCA-ACC5-AA313958CD20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CC381-76CE-4C02-AC50-196BC6460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B43625-FF80-4DF7-A380-01F58F7EA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73B2A-89DF-4B0A-8D80-E146874E5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749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44A-ED93-488C-A07B-575C552C0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CA4DC-BDB7-4F92-A284-9CBEEE910B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2BC2A-2E01-447A-AE9C-735D8F0D3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F6FDF-88C9-4BCA-ACC5-AA313958CD20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CA081-DEFD-457D-AE62-FA6657FD7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BC0D8-D2FD-480D-89A6-7354761E2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73B2A-89DF-4B0A-8D80-E146874E5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15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C839A-2C23-4661-ACD9-CE8B197F9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B132A4-A26F-45E2-A1CB-6B4BF78D8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3868D-25E5-44BA-B308-721BC1393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F6FDF-88C9-4BCA-ACC5-AA313958CD20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E2928-DA5C-4A98-9A52-AB4E41D2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ACB5C-DF8A-42E2-A2D0-E8322739D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73B2A-89DF-4B0A-8D80-E146874E5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497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D7A6B-0C80-44F6-95F1-7C011262F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55E3E-4768-4A95-974A-5E79E01C72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9CEF3-5204-48D6-99D1-553E9CBD0E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F9E06E-8922-410B-98DC-9D90DC723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F6FDF-88C9-4BCA-ACC5-AA313958CD20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FEF63F-E8A6-47BF-94DF-75284F216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5F5494-133E-4435-B463-D3308FAFB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73B2A-89DF-4B0A-8D80-E146874E5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782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CE890-2D79-416E-AA1E-6590A7FD3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23918-8B50-41D9-A609-EE96DD5046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E71773-F42E-487E-AFAC-1BCB124B5C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9F4C67-0B3F-4486-8829-0F61CC0F88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76B738-5824-4D0C-A5DB-E98C21D52B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78CBFD-1536-4871-9983-A6BF8075F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F6FDF-88C9-4BCA-ACC5-AA313958CD20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A4F52C-0027-4746-9F49-98B45A4C4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0E987B-FA1D-45CB-9D90-0B8870930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73B2A-89DF-4B0A-8D80-E146874E5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39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3A6C7-449C-44EF-9948-AE643258B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A9CBFC-E0DF-4A05-8A5E-F1F8AA528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F6FDF-88C9-4BCA-ACC5-AA313958CD20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4096AC-4FFD-4842-ABDF-5F20DACA4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8312A5-5182-4F49-8667-55839BCD7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73B2A-89DF-4B0A-8D80-E146874E5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148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F264BD-FC31-4579-BC59-5BB7AC44F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F6FDF-88C9-4BCA-ACC5-AA313958CD20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625874-8468-4CF6-91ED-77802690D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D18EC5-554D-4C63-9CE9-3BBBC24E2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73B2A-89DF-4B0A-8D80-E146874E5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36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10759-53BA-47D0-BC64-B9A2742C0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F4B60-607A-4A39-A449-DF5CDDED1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73793-8F2C-409F-9300-80B82E7A2A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37E349-09E8-428A-9370-223150C90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F6FDF-88C9-4BCA-ACC5-AA313958CD20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D18B98-01C1-4E9B-8ACA-B1030184A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ACD413-19CC-4AC4-A8AE-922E702F9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73B2A-89DF-4B0A-8D80-E146874E5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033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0FE7-E7EE-4188-9C17-0EABF403D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7632CC-69C7-40CC-B423-14D74E2B4D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468C92-0260-44D2-9FF4-C66E0C488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FB695A-4B59-4B1F-AEEE-2D0C0CE29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F6FDF-88C9-4BCA-ACC5-AA313958CD20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ACF07-2C52-4A57-B027-0A4DEFB8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F59078-973C-441B-99CF-6C4193DD8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73B2A-89DF-4B0A-8D80-E146874E5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60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A450C-D10D-43A8-9F16-862A6CBF5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117512-A268-45BA-8A07-171EF620F6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138480-BD93-44EB-9B28-6695FB7AA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F6FDF-88C9-4BCA-ACC5-AA313958CD20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0E5F3-3368-4C67-B496-0B8D8012F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CC1F9-E8BA-485A-AB3E-B9144C4DB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73B2A-89DF-4B0A-8D80-E146874E5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73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E4BA14-5472-4B4B-9051-8CDEE26ADE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4FBEF3-3C20-4B07-A7AF-BEE96D0F75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7ED82-C365-4FCC-92E2-55C6E876D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F6FDF-88C9-4BCA-ACC5-AA313958CD20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49C64-6FE7-482E-B769-A30FCC4E8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B2771-20A5-41C9-8D1F-7C63DFC4B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73B2A-89DF-4B0A-8D80-E146874E5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898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2AD6DE-E4F9-47C4-8E02-BC423F28A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06946-659C-4DF2-A4A2-11190DA31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C419CB-E2FD-45DE-8B3A-4D1F66A022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F6FDF-88C9-4BCA-ACC5-AA313958CD20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79269-3D27-4BB9-ABC0-A12693541C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CE8B2B-CA65-4C04-80C6-452731C910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73B2A-89DF-4B0A-8D80-E146874E5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05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5.xml"/><Relationship Id="rId3" Type="http://schemas.openxmlformats.org/officeDocument/2006/relationships/slide" Target="slide4.xml"/><Relationship Id="rId7" Type="http://schemas.openxmlformats.org/officeDocument/2006/relationships/slide" Target="slide19.xml"/><Relationship Id="rId12" Type="http://schemas.openxmlformats.org/officeDocument/2006/relationships/slide" Target="slide14.xml"/><Relationship Id="rId2" Type="http://schemas.openxmlformats.org/officeDocument/2006/relationships/slide" Target="slide3.xml"/><Relationship Id="rId16" Type="http://schemas.openxmlformats.org/officeDocument/2006/relationships/slide" Target="slide1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1.xml"/><Relationship Id="rId5" Type="http://schemas.openxmlformats.org/officeDocument/2006/relationships/slide" Target="slide6.xml"/><Relationship Id="rId15" Type="http://schemas.openxmlformats.org/officeDocument/2006/relationships/slide" Target="slide17.xml"/><Relationship Id="rId10" Type="http://schemas.openxmlformats.org/officeDocument/2006/relationships/slide" Target="slide10.xml"/><Relationship Id="rId4" Type="http://schemas.openxmlformats.org/officeDocument/2006/relationships/slide" Target="slide5.xml"/><Relationship Id="rId9" Type="http://schemas.openxmlformats.org/officeDocument/2006/relationships/slide" Target="slide9.xml"/><Relationship Id="rId14" Type="http://schemas.openxmlformats.org/officeDocument/2006/relationships/slide" Target="slide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are-godaddy.slack.com/archives/C018CH39T43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are-godaddy.slack.com/archives/C018CH39T43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odaddy.service-now.com/gdsp?id=gd_sc_cat_item&amp;sys_id=63c4025c37147a44ce4fb15ec3990e98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are-godaddy.slack.com/archives/C018CH39T43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are-godaddy.slack.com/archives/C018CH39T43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A5F037-AB90-479C-9C44-F72B90D387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4856" y="624998"/>
            <a:ext cx="6105194" cy="203105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WDS WFH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9B71D-3133-4161-8045-1F3AA2CD1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3403" y="3200659"/>
            <a:ext cx="6105194" cy="682079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Common Troubleshooting Steps!</a:t>
            </a:r>
          </a:p>
        </p:txBody>
      </p:sp>
    </p:spTree>
    <p:extLst>
      <p:ext uri="{BB962C8B-B14F-4D97-AF65-F5344CB8AC3E}">
        <p14:creationId xmlns:p14="http://schemas.microsoft.com/office/powerpoint/2010/main" val="2932737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FA8CB-13BC-428C-BEB6-5E4110104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A7908-ABBB-4799-BA3D-0A6A87A5F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400" dirty="0">
                <a:hlinkClick r:id="rId2" action="ppaction://hlinksldjump"/>
              </a:rPr>
              <a:t>Thin Client</a:t>
            </a:r>
            <a:endParaRPr lang="en-US" sz="1400" dirty="0"/>
          </a:p>
          <a:p>
            <a:pPr lvl="1"/>
            <a:r>
              <a:rPr lang="en-US" sz="1400" dirty="0">
                <a:hlinkClick r:id="rId3" action="ppaction://hlinksldjump"/>
              </a:rPr>
              <a:t>Extreme Slowness/Freezing for Thin client/AWS</a:t>
            </a:r>
            <a:endParaRPr lang="en-US" sz="1400" dirty="0"/>
          </a:p>
          <a:p>
            <a:pPr lvl="1"/>
            <a:r>
              <a:rPr lang="en-US" sz="1400" dirty="0">
                <a:hlinkClick r:id="rId4" action="ppaction://hlinksldjump"/>
              </a:rPr>
              <a:t>CPU Usage over 90%</a:t>
            </a:r>
            <a:endParaRPr lang="en-US" sz="1400" dirty="0"/>
          </a:p>
          <a:p>
            <a:pPr lvl="1"/>
            <a:r>
              <a:rPr lang="en-US" sz="1400" dirty="0">
                <a:hlinkClick r:id="rId5" action="ppaction://hlinksldjump"/>
              </a:rPr>
              <a:t>Unable to log into thin client</a:t>
            </a:r>
            <a:endParaRPr lang="en-US" sz="1400" dirty="0"/>
          </a:p>
          <a:p>
            <a:pPr lvl="1"/>
            <a:r>
              <a:rPr lang="en-US" sz="1400" dirty="0">
                <a:hlinkClick r:id="rId6" action="ppaction://hlinksldjump"/>
              </a:rPr>
              <a:t>Incorrect Time Zone</a:t>
            </a:r>
            <a:endParaRPr lang="en-US" sz="1400" dirty="0"/>
          </a:p>
          <a:p>
            <a:pPr lvl="1"/>
            <a:r>
              <a:rPr lang="en-US" sz="1400" dirty="0">
                <a:hlinkClick r:id="rId7" action="ppaction://hlinksldjump"/>
              </a:rPr>
              <a:t>Thin Client Monitor or display errors</a:t>
            </a:r>
            <a:endParaRPr lang="en-US" sz="1400" dirty="0"/>
          </a:p>
          <a:p>
            <a:pPr lvl="1"/>
            <a:endParaRPr lang="en-US" sz="1400" dirty="0"/>
          </a:p>
          <a:p>
            <a:r>
              <a:rPr lang="en-US" sz="1400" dirty="0">
                <a:hlinkClick r:id="rId8" action="ppaction://hlinksldjump"/>
              </a:rPr>
              <a:t>Hard Phone </a:t>
            </a:r>
            <a:endParaRPr lang="en-US" sz="1400" dirty="0"/>
          </a:p>
          <a:p>
            <a:pPr lvl="1"/>
            <a:r>
              <a:rPr lang="en-US" sz="1400" dirty="0">
                <a:hlinkClick r:id="rId9" action="ppaction://hlinksldjump"/>
              </a:rPr>
              <a:t>Showing wrong phone number at top left URGENT this means Mask isn’t properly set</a:t>
            </a:r>
            <a:endParaRPr lang="en-US" sz="1400" dirty="0"/>
          </a:p>
          <a:p>
            <a:pPr lvl="1"/>
            <a:r>
              <a:rPr lang="en-US" sz="1400" dirty="0">
                <a:hlinkClick r:id="rId10" action="ppaction://hlinksldjump"/>
              </a:rPr>
              <a:t>Calls not being recorded while using hard phone</a:t>
            </a:r>
            <a:endParaRPr lang="en-US" sz="1400" dirty="0"/>
          </a:p>
          <a:p>
            <a:pPr lvl="1"/>
            <a:r>
              <a:rPr lang="en-US" sz="1400" dirty="0">
                <a:hlinkClick r:id="rId11" action="ppaction://hlinksldjump"/>
              </a:rPr>
              <a:t>Hard phone stuck on “Registering”</a:t>
            </a:r>
            <a:endParaRPr lang="en-US" sz="1400" dirty="0"/>
          </a:p>
          <a:p>
            <a:pPr lvl="1"/>
            <a:r>
              <a:rPr lang="en-US" sz="1400" dirty="0">
                <a:hlinkClick r:id="rId12" action="ppaction://hlinksldjump"/>
              </a:rPr>
              <a:t>Verify Service Domain &amp; internet connectivity</a:t>
            </a:r>
            <a:endParaRPr lang="en-US" sz="1400" dirty="0"/>
          </a:p>
          <a:p>
            <a:pPr lvl="1"/>
            <a:r>
              <a:rPr lang="en-US" sz="1400" dirty="0">
                <a:hlinkClick r:id="rId13" action="ppaction://hlinksldjump"/>
              </a:rPr>
              <a:t>Phone Stuck on Connecting Screen</a:t>
            </a:r>
            <a:endParaRPr lang="en-US" sz="1400" dirty="0"/>
          </a:p>
          <a:p>
            <a:pPr lvl="1"/>
            <a:r>
              <a:rPr lang="en-US" sz="1400" dirty="0">
                <a:hlinkClick r:id="rId14" action="ppaction://hlinksldjump"/>
              </a:rPr>
              <a:t>Invalid Username/Password</a:t>
            </a:r>
            <a:endParaRPr lang="en-US" sz="1400" dirty="0"/>
          </a:p>
          <a:p>
            <a:pPr lvl="1"/>
            <a:r>
              <a:rPr lang="en-US" sz="1400" dirty="0">
                <a:hlinkClick r:id="rId15" action="ppaction://hlinksldjump"/>
              </a:rPr>
              <a:t>HTTP error 502</a:t>
            </a:r>
            <a:endParaRPr lang="en-US" sz="1400" dirty="0"/>
          </a:p>
          <a:p>
            <a:pPr lvl="1"/>
            <a:r>
              <a:rPr lang="en-US" sz="1400" dirty="0">
                <a:hlinkClick r:id="rId16" action="ppaction://hlinksldjump"/>
              </a:rPr>
              <a:t>Phone Cycles through Registering</a:t>
            </a:r>
            <a:endParaRPr lang="en-US" sz="1400" dirty="0"/>
          </a:p>
          <a:p>
            <a:pPr lvl="1"/>
            <a:endParaRPr lang="en-US" sz="1000" dirty="0"/>
          </a:p>
          <a:p>
            <a:pPr lvl="1"/>
            <a:endParaRPr lang="en-US" sz="1000" dirty="0"/>
          </a:p>
          <a:p>
            <a:pPr lvl="1"/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94065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942EFB-BFC9-4904-9184-F02E1B54A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3" y="548464"/>
            <a:ext cx="6798541" cy="1675623"/>
          </a:xfrm>
        </p:spPr>
        <p:txBody>
          <a:bodyPr anchor="b">
            <a:normAutofit/>
          </a:bodyPr>
          <a:lstStyle/>
          <a:p>
            <a:r>
              <a:rPr lang="en-US" sz="4000"/>
              <a:t>AWS THIN CLIENT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347C91-59EE-44DF-98A7-677EC3950A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933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585-6B6E-4643-BA17-A9EFFC8ED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3734" y="2409830"/>
            <a:ext cx="6798539" cy="3705217"/>
          </a:xfrm>
        </p:spPr>
        <p:txBody>
          <a:bodyPr>
            <a:normAutofit/>
          </a:bodyPr>
          <a:lstStyle/>
          <a:p>
            <a:r>
              <a:rPr lang="en-US" sz="2000"/>
              <a:t>The following Slides will help with troubleshooting steps for common WDS work from home issues.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496143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5"/>
              </a:gs>
              <a:gs pos="25000">
                <a:schemeClr val="accent5"/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02DD2BC0-6F29-4B4F-8D61-2DCF6D2E8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1E7625-A747-4996-B918-E61246578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Extreme Slowness or Even Freezing for Thin Client/AWS</a:t>
            </a:r>
          </a:p>
        </p:txBody>
      </p:sp>
      <p:graphicFrame>
        <p:nvGraphicFramePr>
          <p:cNvPr id="44" name="Content Placeholder 2">
            <a:extLst>
              <a:ext uri="{FF2B5EF4-FFF2-40B4-BE49-F238E27FC236}">
                <a16:creationId xmlns:a16="http://schemas.microsoft.com/office/drawing/2014/main" id="{B1312B40-5D9F-4C62-9C39-2552C83CD7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1942067"/>
              </p:ext>
            </p:extLst>
          </p:nvPr>
        </p:nvGraphicFramePr>
        <p:xfrm>
          <a:off x="1036320" y="2899956"/>
          <a:ext cx="10119360" cy="3131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52856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2">
            <a:extLst>
              <a:ext uri="{FF2B5EF4-FFF2-40B4-BE49-F238E27FC236}">
                <a16:creationId xmlns:a16="http://schemas.microsoft.com/office/drawing/2014/main" id="{B05E4F47-B148-49E0-B472-BBF149315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9972" y="0"/>
            <a:ext cx="6421721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14">
            <a:extLst>
              <a:ext uri="{FF2B5EF4-FFF2-40B4-BE49-F238E27FC236}">
                <a16:creationId xmlns:a16="http://schemas.microsoft.com/office/drawing/2014/main" id="{7A2CE8EB-F719-4F84-9E91-F538438CA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9B330A-838B-45D6-B3A7-7987A9DB4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340" y="802955"/>
            <a:ext cx="4766330" cy="1454051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rgbClr val="000000"/>
                </a:solidFill>
              </a:rPr>
              <a:t>CPU Usage over 90%!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37561-45F9-4E2B-804C-1243EA3F6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3"/>
            <a:ext cx="4765949" cy="3353476"/>
          </a:xfrm>
        </p:spPr>
        <p:txBody>
          <a:bodyPr anchor="t">
            <a:norm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When your system is operating so slowly you cannot function. Check your Task Manager to see the CPU Usage if its steadily over 90% you likely  have this issue. </a:t>
            </a:r>
          </a:p>
          <a:p>
            <a:r>
              <a:rPr lang="en-US" sz="1800">
                <a:solidFill>
                  <a:srgbClr val="000000"/>
                </a:solidFill>
              </a:rPr>
              <a:t> Open a Thread in </a:t>
            </a:r>
            <a:br>
              <a:rPr lang="en-US" sz="1800">
                <a:solidFill>
                  <a:srgbClr val="000000"/>
                </a:solidFill>
              </a:rPr>
            </a:br>
            <a:r>
              <a:rPr lang="en-US" sz="1800">
                <a:solidFill>
                  <a:srgbClr val="000000"/>
                </a:solidFill>
                <a:hlinkClick r:id="rId3"/>
              </a:rPr>
              <a:t>#caretech-hardphone-support</a:t>
            </a:r>
            <a:r>
              <a:rPr lang="en-US" sz="1800">
                <a:solidFill>
                  <a:srgbClr val="000000"/>
                </a:solidFill>
              </a:rPr>
              <a:t> </a:t>
            </a:r>
            <a:br>
              <a:rPr lang="en-US" sz="1800">
                <a:solidFill>
                  <a:srgbClr val="000000"/>
                </a:solidFill>
              </a:rPr>
            </a:br>
            <a:r>
              <a:rPr lang="en-US" sz="1800">
                <a:solidFill>
                  <a:srgbClr val="000000"/>
                </a:solidFill>
              </a:rPr>
              <a:t>with a quick description of what’s </a:t>
            </a:r>
            <a:br>
              <a:rPr lang="en-US" sz="1800">
                <a:solidFill>
                  <a:srgbClr val="000000"/>
                </a:solidFill>
              </a:rPr>
            </a:br>
            <a:r>
              <a:rPr lang="en-US" sz="1800">
                <a:solidFill>
                  <a:srgbClr val="000000"/>
                </a:solidFill>
              </a:rPr>
              <a:t>going on and post a Screenshot of</a:t>
            </a:r>
            <a:br>
              <a:rPr lang="en-US" sz="1800">
                <a:solidFill>
                  <a:srgbClr val="000000"/>
                </a:solidFill>
              </a:rPr>
            </a:br>
            <a:r>
              <a:rPr lang="en-US" sz="1800">
                <a:solidFill>
                  <a:srgbClr val="000000"/>
                </a:solidFill>
              </a:rPr>
              <a:t>your Task Manager as seen</a:t>
            </a:r>
            <a:r>
              <a:rPr lang="en-US" sz="1800">
                <a:solidFill>
                  <a:srgbClr val="000000"/>
                </a:solidFill>
                <a:sym typeface="Wingdings" panose="05000000000000000000" pitchFamily="2" charset="2"/>
              </a:rPr>
              <a:t>  </a:t>
            </a:r>
            <a:br>
              <a:rPr lang="en-US" sz="1800">
                <a:solidFill>
                  <a:srgbClr val="000000"/>
                </a:solidFill>
                <a:sym typeface="Wingdings" panose="05000000000000000000" pitchFamily="2" charset="2"/>
              </a:rPr>
            </a:br>
            <a:r>
              <a:rPr lang="en-US" sz="1800">
                <a:solidFill>
                  <a:srgbClr val="000000"/>
                </a:solidFill>
                <a:sym typeface="Wingdings" panose="05000000000000000000" pitchFamily="2" charset="2"/>
              </a:rPr>
              <a:t>@ Jason Mcpeek &amp; Stephen Hastings</a:t>
            </a:r>
            <a:br>
              <a:rPr lang="en-US" sz="1800">
                <a:solidFill>
                  <a:srgbClr val="000000"/>
                </a:solidFill>
              </a:rPr>
            </a:b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32" name="Freeform 50">
            <a:extLst>
              <a:ext uri="{FF2B5EF4-FFF2-40B4-BE49-F238E27FC236}">
                <a16:creationId xmlns:a16="http://schemas.microsoft.com/office/drawing/2014/main" id="{684BF3E1-C321-4F38-85CF-FEBBEEC15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7121" y="581159"/>
            <a:ext cx="5464879" cy="627684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C5A322-61BF-4F4D-889F-53BB87284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2762014"/>
            <a:ext cx="4142232" cy="225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075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0854C2-C22B-4D8B-B19E-27D1793A9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Unable to Log In to Your Thin Client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0D304-17C2-4749-BEAD-F28E6589E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Error: “Unable to log in as you are already logged in elsewhere”</a:t>
            </a:r>
          </a:p>
          <a:p>
            <a:r>
              <a:rPr lang="en-US" sz="2400" dirty="0">
                <a:solidFill>
                  <a:srgbClr val="000000"/>
                </a:solidFill>
              </a:rPr>
              <a:t>It is possible you may need to have your AWS instance rebooted by admins, please open a thread in </a:t>
            </a:r>
            <a:r>
              <a:rPr lang="en-US" sz="2400" dirty="0">
                <a:hlinkClick r:id="rId3"/>
              </a:rPr>
              <a:t>#</a:t>
            </a:r>
            <a:r>
              <a:rPr lang="en-US" sz="2400" dirty="0" err="1">
                <a:hlinkClick r:id="rId3"/>
              </a:rPr>
              <a:t>caretech</a:t>
            </a:r>
            <a:r>
              <a:rPr lang="en-US" sz="2400" dirty="0">
                <a:hlinkClick r:id="rId3"/>
              </a:rPr>
              <a:t>-</a:t>
            </a:r>
            <a:r>
              <a:rPr lang="en-US" sz="2400" dirty="0" err="1">
                <a:hlinkClick r:id="rId3"/>
              </a:rPr>
              <a:t>hardphone</a:t>
            </a:r>
            <a:r>
              <a:rPr lang="en-US" sz="2400" dirty="0">
                <a:hlinkClick r:id="rId3"/>
              </a:rPr>
              <a:t>-support</a:t>
            </a:r>
            <a:r>
              <a:rPr lang="en-US" sz="2400" dirty="0"/>
              <a:t> 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Give a short description of your concern then @ Stephen Hastings &amp; Jason McPeek so they can review</a:t>
            </a:r>
          </a:p>
        </p:txBody>
      </p:sp>
    </p:spTree>
    <p:extLst>
      <p:ext uri="{BB962C8B-B14F-4D97-AF65-F5344CB8AC3E}">
        <p14:creationId xmlns:p14="http://schemas.microsoft.com/office/powerpoint/2010/main" val="1814402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35CAFC6-7E68-4994-9D69-FFD2A48E1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Incorrect Time-Zone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62D4C-65C0-4870-825F-7A05404A1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3092970"/>
            <a:ext cx="9833548" cy="2693976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Please contact Get Help x.co/gethelp and post the request “AWS TimeZone” and they will fix you up. This is fast should take only a couple minutes.</a:t>
            </a:r>
            <a:br>
              <a:rPr lang="en-US" sz="2000">
                <a:solidFill>
                  <a:srgbClr val="000000"/>
                </a:solidFill>
              </a:rPr>
            </a:br>
            <a:br>
              <a:rPr lang="en-US" sz="2000">
                <a:solidFill>
                  <a:srgbClr val="000000"/>
                </a:solidFill>
              </a:rPr>
            </a:br>
            <a:r>
              <a:rPr lang="en-US" sz="2000">
                <a:solidFill>
                  <a:srgbClr val="000000"/>
                </a:solidFill>
              </a:rPr>
              <a:t>This is a known concern that will keep coming back whenever there is an update. We are working towards a permanent solution however all agents will need to repeat this each time an update is put out until further notice.</a:t>
            </a:r>
          </a:p>
        </p:txBody>
      </p:sp>
    </p:spTree>
    <p:extLst>
      <p:ext uri="{BB962C8B-B14F-4D97-AF65-F5344CB8AC3E}">
        <p14:creationId xmlns:p14="http://schemas.microsoft.com/office/powerpoint/2010/main" val="476958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AF5C66A-E8F2-4E13-98A3-FE96597C5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C860275-E106-493A-8BF0-E0A91130E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0FDCBE-A14E-4E69-99E9-1ED9030CF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576" y="822960"/>
            <a:ext cx="9829800" cy="1325880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HARD-PHONE Support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751BC-1645-44E3-B890-C8AD64B2B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827419"/>
            <a:ext cx="5126896" cy="3227626"/>
          </a:xfrm>
        </p:spPr>
        <p:txBody>
          <a:bodyPr anchor="ctr">
            <a:norm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The Following Section is a Guide for Common Troubleshooting Steps When Using Your New Cisco Hard-Phone</a:t>
            </a:r>
          </a:p>
          <a:p>
            <a:endParaRPr lang="en-US" sz="3200" dirty="0">
              <a:solidFill>
                <a:srgbClr val="000000"/>
              </a:solidFill>
            </a:endParaRPr>
          </a:p>
          <a:p>
            <a:endParaRPr lang="en-US" sz="3200" dirty="0">
              <a:solidFill>
                <a:srgbClr val="0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ABBE6A-974D-4B0A-A6E0-B38036C088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674" r="7688"/>
          <a:stretch/>
        </p:blipFill>
        <p:spPr>
          <a:xfrm>
            <a:off x="7222148" y="2837712"/>
            <a:ext cx="3369152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58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98B1BC-C82B-4E9A-8600-E029E52E9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Hardphone Showing Incorrect Phone Number</a:t>
            </a:r>
            <a:br>
              <a:rPr lang="en-US" sz="4000">
                <a:solidFill>
                  <a:srgbClr val="FFFFFF"/>
                </a:solidFill>
              </a:rPr>
            </a:br>
            <a:r>
              <a:rPr lang="en-US" sz="4000">
                <a:solidFill>
                  <a:srgbClr val="FFFFFF"/>
                </a:solidFill>
              </a:rPr>
              <a:t>At Top Left Corner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4A883-ACC3-4748-AB62-9C89BD1D2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3092970"/>
            <a:ext cx="9833548" cy="2693976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Go to the Slack Channel #caretech-hardphone-mac</a:t>
            </a:r>
          </a:p>
          <a:p>
            <a:r>
              <a:rPr lang="en-US" sz="2000">
                <a:solidFill>
                  <a:srgbClr val="000000"/>
                </a:solidFill>
              </a:rPr>
              <a:t>Post this message “Please change my phone mask to 480-366-3336 between 06:00AM and 06:30PM"</a:t>
            </a:r>
          </a:p>
        </p:txBody>
      </p:sp>
    </p:spTree>
    <p:extLst>
      <p:ext uri="{BB962C8B-B14F-4D97-AF65-F5344CB8AC3E}">
        <p14:creationId xmlns:p14="http://schemas.microsoft.com/office/powerpoint/2010/main" val="1233490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E2457E-82FB-44A9-959E-3C0A7807F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Calls Not Being Recorded After Switching to Hard Phones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D9F89-408E-4F93-B627-E1C07777E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3092970"/>
            <a:ext cx="9833548" cy="2693976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Please fill out the report on this link below and telecom will research and respond.</a:t>
            </a:r>
          </a:p>
          <a:p>
            <a:endParaRPr lang="en-US" sz="2000">
              <a:solidFill>
                <a:srgbClr val="000000"/>
              </a:solidFill>
              <a:hlinkClick r:id="rId3"/>
            </a:endParaRPr>
          </a:p>
          <a:p>
            <a:r>
              <a:rPr lang="en-US" sz="2000">
                <a:solidFill>
                  <a:srgbClr val="000000"/>
                </a:solidFill>
                <a:hlinkClick r:id="rId3"/>
              </a:rPr>
              <a:t>https://godaddy.service-now.com/gdsp?id=gd_sc_cat_item&amp;sys_id=63c4025c37147a44ce4fb15ec3990e98</a:t>
            </a:r>
            <a:endParaRPr lang="en-US" sz="2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32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1DF6AB-59E9-42C9-983F-70027207D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 Hard-phone is stuck on "Registering"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793E5A-B1B1-491E-9D93-955D492E4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3092970"/>
            <a:ext cx="9833548" cy="2693976"/>
          </a:xfrm>
        </p:spPr>
        <p:txBody>
          <a:bodyPr>
            <a:normAutofit/>
          </a:bodyPr>
          <a:lstStyle/>
          <a:p>
            <a:r>
              <a:rPr lang="en-US" sz="1700" dirty="0">
                <a:solidFill>
                  <a:srgbClr val="000000"/>
                </a:solidFill>
              </a:rPr>
              <a:t>1</a:t>
            </a:r>
            <a:r>
              <a:rPr lang="en-US" sz="1700" baseline="30000" dirty="0">
                <a:solidFill>
                  <a:srgbClr val="000000"/>
                </a:solidFill>
              </a:rPr>
              <a:t>st</a:t>
            </a:r>
            <a:r>
              <a:rPr lang="en-US" sz="1700" dirty="0">
                <a:solidFill>
                  <a:srgbClr val="000000"/>
                </a:solidFill>
              </a:rPr>
              <a:t> Try the steps in slide 12 for “Reset Service Mode”</a:t>
            </a:r>
          </a:p>
          <a:p>
            <a:r>
              <a:rPr lang="en-US" sz="1700" dirty="0">
                <a:solidFill>
                  <a:srgbClr val="000000"/>
                </a:solidFill>
              </a:rPr>
              <a:t>If that does not Work</a:t>
            </a:r>
          </a:p>
          <a:p>
            <a:r>
              <a:rPr lang="en-US" sz="1700" dirty="0">
                <a:solidFill>
                  <a:srgbClr val="000000"/>
                </a:solidFill>
              </a:rPr>
              <a:t>Unplug the ethernet cable from the phone. Do a full reset on it.</a:t>
            </a:r>
          </a:p>
          <a:p>
            <a:r>
              <a:rPr lang="en-US" sz="1700" dirty="0">
                <a:solidFill>
                  <a:srgbClr val="000000"/>
                </a:solidFill>
              </a:rPr>
              <a:t>Reset the Gateway. Verify the device is not showing as connected from the Router login page.</a:t>
            </a:r>
          </a:p>
          <a:p>
            <a:r>
              <a:rPr lang="en-US" sz="1700" dirty="0">
                <a:solidFill>
                  <a:srgbClr val="000000"/>
                </a:solidFill>
              </a:rPr>
              <a:t>With the power off on the phone plug it in to the router and power the phone on.</a:t>
            </a:r>
          </a:p>
          <a:p>
            <a:r>
              <a:rPr lang="en-US" sz="1700" dirty="0">
                <a:solidFill>
                  <a:srgbClr val="000000"/>
                </a:solidFill>
              </a:rPr>
              <a:t>If this doesn’t work open a thread in </a:t>
            </a:r>
            <a:r>
              <a:rPr lang="en-US" sz="1700" dirty="0">
                <a:solidFill>
                  <a:srgbClr val="000000"/>
                </a:solidFill>
                <a:hlinkClick r:id="rId3"/>
              </a:rPr>
              <a:t>#</a:t>
            </a:r>
            <a:r>
              <a:rPr lang="en-US" sz="1700" dirty="0" err="1">
                <a:solidFill>
                  <a:srgbClr val="000000"/>
                </a:solidFill>
                <a:hlinkClick r:id="rId3"/>
              </a:rPr>
              <a:t>caretech</a:t>
            </a:r>
            <a:r>
              <a:rPr lang="en-US" sz="1700" dirty="0">
                <a:solidFill>
                  <a:srgbClr val="000000"/>
                </a:solidFill>
                <a:hlinkClick r:id="rId3"/>
              </a:rPr>
              <a:t>-</a:t>
            </a:r>
            <a:r>
              <a:rPr lang="en-US" sz="1700" dirty="0" err="1">
                <a:solidFill>
                  <a:srgbClr val="000000"/>
                </a:solidFill>
                <a:hlinkClick r:id="rId3"/>
              </a:rPr>
              <a:t>hardphone</a:t>
            </a:r>
            <a:r>
              <a:rPr lang="en-US" sz="1700" dirty="0">
                <a:solidFill>
                  <a:srgbClr val="000000"/>
                </a:solidFill>
                <a:hlinkClick r:id="rId3"/>
              </a:rPr>
              <a:t>-support</a:t>
            </a:r>
            <a:r>
              <a:rPr lang="en-US" sz="1700" dirty="0">
                <a:solidFill>
                  <a:srgbClr val="000000"/>
                </a:solidFill>
              </a:rPr>
              <a:t> and @ Spencer Hunter &amp; Bryce Elam</a:t>
            </a:r>
            <a:br>
              <a:rPr lang="en-US" sz="1700" dirty="0">
                <a:solidFill>
                  <a:srgbClr val="000000"/>
                </a:solidFill>
              </a:rPr>
            </a:br>
            <a:endParaRPr lang="en-US" sz="17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736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8C9425-2680-4C02-9443-2EFBDA63B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After Resetting Jomax Password for Okta, Hard-phone No Longer Accepts New Password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B3B18-FD99-45BA-8A99-B9442558C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3092970"/>
            <a:ext cx="9833548" cy="2693976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Try entering a fake username/</a:t>
            </a:r>
            <a:r>
              <a:rPr lang="en-US" sz="2000" dirty="0" err="1">
                <a:solidFill>
                  <a:srgbClr val="000000"/>
                </a:solidFill>
              </a:rPr>
              <a:t>pwd</a:t>
            </a:r>
            <a:r>
              <a:rPr lang="en-US" sz="2000" dirty="0">
                <a:solidFill>
                  <a:srgbClr val="000000"/>
                </a:solidFill>
              </a:rPr>
              <a:t> (anything) – then try your real one again. If this does not work proceed to next step.</a:t>
            </a:r>
          </a:p>
          <a:p>
            <a:r>
              <a:rPr lang="en-US" sz="2000" dirty="0">
                <a:solidFill>
                  <a:srgbClr val="000000"/>
                </a:solidFill>
              </a:rPr>
              <a:t>Unplug hard phone for 90 seconds, plug back in and follow steps for “Reset Service Mode” in Slide # 12</a:t>
            </a:r>
          </a:p>
          <a:p>
            <a:r>
              <a:rPr lang="en-US" sz="2000" dirty="0">
                <a:solidFill>
                  <a:srgbClr val="000000"/>
                </a:solidFill>
              </a:rPr>
              <a:t>If this doesn’t work open a thread in </a:t>
            </a:r>
            <a:r>
              <a:rPr lang="en-US" sz="2000" dirty="0">
                <a:solidFill>
                  <a:srgbClr val="000000"/>
                </a:solidFill>
                <a:hlinkClick r:id="rId3"/>
              </a:rPr>
              <a:t>#</a:t>
            </a:r>
            <a:r>
              <a:rPr lang="en-US" sz="2000" dirty="0" err="1">
                <a:solidFill>
                  <a:srgbClr val="000000"/>
                </a:solidFill>
                <a:hlinkClick r:id="rId3"/>
              </a:rPr>
              <a:t>caretech</a:t>
            </a:r>
            <a:r>
              <a:rPr lang="en-US" sz="2000" dirty="0">
                <a:solidFill>
                  <a:srgbClr val="000000"/>
                </a:solidFill>
                <a:hlinkClick r:id="rId3"/>
              </a:rPr>
              <a:t>-</a:t>
            </a:r>
            <a:r>
              <a:rPr lang="en-US" sz="2000" dirty="0" err="1">
                <a:solidFill>
                  <a:srgbClr val="000000"/>
                </a:solidFill>
                <a:hlinkClick r:id="rId3"/>
              </a:rPr>
              <a:t>hardphone</a:t>
            </a:r>
            <a:r>
              <a:rPr lang="en-US" sz="2000" dirty="0">
                <a:solidFill>
                  <a:srgbClr val="000000"/>
                </a:solidFill>
                <a:hlinkClick r:id="rId3"/>
              </a:rPr>
              <a:t>-support</a:t>
            </a:r>
            <a:r>
              <a:rPr lang="en-US" sz="2000" dirty="0">
                <a:solidFill>
                  <a:srgbClr val="000000"/>
                </a:solidFill>
              </a:rPr>
              <a:t> and @ Spencer Hunter &amp; Bryce Elam</a:t>
            </a:r>
          </a:p>
        </p:txBody>
      </p:sp>
    </p:spTree>
    <p:extLst>
      <p:ext uri="{BB962C8B-B14F-4D97-AF65-F5344CB8AC3E}">
        <p14:creationId xmlns:p14="http://schemas.microsoft.com/office/powerpoint/2010/main" val="2162028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92228-79D2-4306-AC74-05A2E3D5C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F43EB-0A6E-4411-89DA-C4500D719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4161BF-33FF-47FE-BA86-FA042FE56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0"/>
            <a:ext cx="12115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995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0A6C1-7A87-45BB-84B9-A0A231D8F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38295-E023-406E-93E3-3C077EE6F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EAF5E1-F2BF-4201-A52C-BD1DF8C14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78"/>
            <a:ext cx="12192000" cy="681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013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D6FB6-085E-4ECC-9588-FF7A25C21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888B2-D3A5-4A86-B703-880B3624B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A18D1E-F42F-4910-8F28-3EC64F725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14"/>
            <a:ext cx="12192000" cy="684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364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AA353-E3C9-4194-8BC5-B3E100B4A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802E7-1116-4EE0-9F98-34E33576D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63E176-078A-43FD-8CDA-C0F1D0BAE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402"/>
            <a:ext cx="12192000" cy="675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636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8849F-8937-4994-BE6B-D3A92CF9A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980E0-5EED-4D7C-BAF1-CEFE8813E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2B43F1-244E-4F23-83BF-22C8CEA72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07"/>
            <a:ext cx="12192000" cy="668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21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775C8-1692-454F-B62A-71444C827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6E99E-8461-4C46-A988-10FE9969B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82A67C-4D84-46D9-A739-75CCC2861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91"/>
            <a:ext cx="12192000" cy="681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508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0817F-DCDD-474A-8AE0-DF1340C4C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D6037-7628-47A3-99F0-FE0673E96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5D2F82-75E9-4735-9C45-66140DB25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" y="0"/>
            <a:ext cx="120868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402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758</Words>
  <Application>Microsoft Office PowerPoint</Application>
  <PresentationFormat>Widescreen</PresentationFormat>
  <Paragraphs>57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WDS WFH</vt:lpstr>
      <vt:lpstr>Table of Contents</vt:lpstr>
      <vt:lpstr>AWS THIN CLIENT</vt:lpstr>
      <vt:lpstr>Extreme Slowness or Even Freezing for Thin Client/AWS</vt:lpstr>
      <vt:lpstr>CPU Usage over 90%!</vt:lpstr>
      <vt:lpstr>Unable to Log In to Your Thin Client</vt:lpstr>
      <vt:lpstr>Incorrect Time-Zone</vt:lpstr>
      <vt:lpstr>HARD-PHONE Support Issues</vt:lpstr>
      <vt:lpstr>Hardphone Showing Incorrect Phone Number At Top Left Corner</vt:lpstr>
      <vt:lpstr>Calls Not Being Recorded After Switching to Hard Phones</vt:lpstr>
      <vt:lpstr> Hard-phone is stuck on "Registering"</vt:lpstr>
      <vt:lpstr>After Resetting Jomax Password for Okta, Hard-phone No Longer Accepts New Password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WDS WFH</dc:title>
  <dc:creator>Robby Mistretta</dc:creator>
  <cp:lastModifiedBy>Robby Mistretta</cp:lastModifiedBy>
  <cp:revision>2</cp:revision>
  <dcterms:created xsi:type="dcterms:W3CDTF">2020-10-08T20:10:49Z</dcterms:created>
  <dcterms:modified xsi:type="dcterms:W3CDTF">2020-10-15T17:43:57Z</dcterms:modified>
</cp:coreProperties>
</file>